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3" r:id="rId4"/>
    <p:sldMasterId id="2147483655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</p:sldMasterIdLst>
  <p:notesMasterIdLst>
    <p:notesMasterId r:id="rId24"/>
  </p:notesMasterIdLst>
  <p:sldIdLst>
    <p:sldId id="261" r:id="rId23"/>
    <p:sldId id="262" r:id="rId25"/>
    <p:sldId id="256" r:id="rId26"/>
    <p:sldId id="263" r:id="rId27"/>
    <p:sldId id="305" r:id="rId28"/>
    <p:sldId id="281" r:id="rId29"/>
    <p:sldId id="279" r:id="rId30"/>
    <p:sldId id="306" r:id="rId31"/>
    <p:sldId id="307" r:id="rId32"/>
    <p:sldId id="308" r:id="rId33"/>
    <p:sldId id="282" r:id="rId34"/>
    <p:sldId id="289" r:id="rId35"/>
    <p:sldId id="283" r:id="rId36"/>
    <p:sldId id="284" r:id="rId37"/>
    <p:sldId id="285" r:id="rId38"/>
    <p:sldId id="286" r:id="rId39"/>
    <p:sldId id="309" r:id="rId40"/>
    <p:sldId id="310" r:id="rId41"/>
    <p:sldId id="287" r:id="rId42"/>
    <p:sldId id="288" r:id="rId43"/>
    <p:sldId id="311" r:id="rId44"/>
    <p:sldId id="271" r:id="rId45"/>
  </p:sldIdLst>
  <p:sldSz cx="12192000" cy="6858000"/>
  <p:notesSz cx="6858000" cy="9144000"/>
  <p:embeddedFontLst>
    <p:embeddedFont>
      <p:font typeface="微软雅黑" panose="020B0503020204020204" charset="-122"/>
      <p:regular r:id="rId49"/>
    </p:embeddedFont>
    <p:embeddedFont>
      <p:font typeface="Source Han Sans SC Heavy" panose="020B0300000000000000" pitchFamily="34" charset="-128"/>
      <p:regular r:id="rId50"/>
    </p:embeddedFont>
    <p:embeddedFont>
      <p:font typeface="Source Han Sans CN Heavy" panose="020B0A00000000000000" charset="-122"/>
      <p:bold r:id="rId51"/>
    </p:embeddedFont>
    <p:embeddedFont>
      <p:font typeface="等线" panose="02010600030101010101" charset="-122"/>
      <p:regular r:id="rId52"/>
    </p:embeddedFont>
    <p:embeddedFont>
      <p:font typeface="Calibri" panose="020F0502020204030204" charset="0"/>
      <p:regular r:id="rId53"/>
      <p:bold r:id="rId54"/>
      <p:italic r:id="rId55"/>
      <p:boldItalic r:id="rId56"/>
    </p:embeddedFont>
    <p:embeddedFont>
      <p:font typeface="等线 Light" panose="02010600030101010101" charset="-122"/>
      <p:regular r:id="rId57"/>
    </p:embeddedFont>
    <p:embeddedFont>
      <p:font typeface="华文楷体" panose="02010600040101010101" charset="-122"/>
      <p:regular r:id="rId5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6AF"/>
    <a:srgbClr val="266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4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8" Type="http://schemas.openxmlformats.org/officeDocument/2006/relationships/font" Target="fonts/font10.fntdata"/><Relationship Id="rId57" Type="http://schemas.openxmlformats.org/officeDocument/2006/relationships/font" Target="fonts/font9.fntdata"/><Relationship Id="rId56" Type="http://schemas.openxmlformats.org/officeDocument/2006/relationships/font" Target="fonts/font8.fntdata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1.fntdata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22.xml"/><Relationship Id="rId44" Type="http://schemas.openxmlformats.org/officeDocument/2006/relationships/slide" Target="slides/slide21.xml"/><Relationship Id="rId43" Type="http://schemas.openxmlformats.org/officeDocument/2006/relationships/slide" Target="slides/slide20.xml"/><Relationship Id="rId42" Type="http://schemas.openxmlformats.org/officeDocument/2006/relationships/slide" Target="slides/slide19.xml"/><Relationship Id="rId41" Type="http://schemas.openxmlformats.org/officeDocument/2006/relationships/slide" Target="slides/slide18.xml"/><Relationship Id="rId40" Type="http://schemas.openxmlformats.org/officeDocument/2006/relationships/slide" Target="slides/slide1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6.xml"/><Relationship Id="rId38" Type="http://schemas.openxmlformats.org/officeDocument/2006/relationships/slide" Target="slides/slide15.xml"/><Relationship Id="rId37" Type="http://schemas.openxmlformats.org/officeDocument/2006/relationships/slide" Target="slides/slide14.xml"/><Relationship Id="rId36" Type="http://schemas.openxmlformats.org/officeDocument/2006/relationships/slide" Target="slides/slide13.xml"/><Relationship Id="rId35" Type="http://schemas.openxmlformats.org/officeDocument/2006/relationships/slide" Target="slides/slide12.xml"/><Relationship Id="rId34" Type="http://schemas.openxmlformats.org/officeDocument/2006/relationships/slide" Target="slides/slide11.xml"/><Relationship Id="rId33" Type="http://schemas.openxmlformats.org/officeDocument/2006/relationships/slide" Target="slides/slide10.xml"/><Relationship Id="rId32" Type="http://schemas.openxmlformats.org/officeDocument/2006/relationships/slide" Target="slides/slide9.xml"/><Relationship Id="rId31" Type="http://schemas.openxmlformats.org/officeDocument/2006/relationships/slide" Target="slides/slide8.xml"/><Relationship Id="rId30" Type="http://schemas.openxmlformats.org/officeDocument/2006/relationships/slide" Target="slides/slide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6.xml"/><Relationship Id="rId28" Type="http://schemas.openxmlformats.org/officeDocument/2006/relationships/slide" Target="slides/slide5.xml"/><Relationship Id="rId27" Type="http://schemas.openxmlformats.org/officeDocument/2006/relationships/slide" Target="slides/slide4.xml"/><Relationship Id="rId26" Type="http://schemas.openxmlformats.org/officeDocument/2006/relationships/slide" Target="slides/slide3.xml"/><Relationship Id="rId25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04" y="432095"/>
            <a:ext cx="10852577" cy="648141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04" y="1296283"/>
            <a:ext cx="10852577" cy="504245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693689" y="6199244"/>
            <a:ext cx="1082388" cy="258637"/>
            <a:chOff x="10693689" y="6199244"/>
            <a:chExt cx="1082388" cy="258637"/>
          </a:xfrm>
        </p:grpSpPr>
        <p:sp>
          <p:nvSpPr>
            <p:cNvPr id="5" name="菱形 10"/>
            <p:cNvSpPr txBox="1"/>
            <p:nvPr/>
          </p:nvSpPr>
          <p:spPr>
            <a:xfrm>
              <a:off x="10693689" y="6199244"/>
              <a:ext cx="258637" cy="258637"/>
            </a:xfrm>
            <a:prstGeom prst="diamond">
              <a:avLst/>
            </a:prstGeom>
            <a:solidFill>
              <a:schemeClr val="bg1">
                <a:alpha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Normal"/>
                  <a:ea typeface="Source Han Sans CN Normal"/>
                  <a:cs typeface="Source Han Sans CN Normal"/>
                </a:rPr>
                <a:t> </a:t>
              </a:r>
              <a:endParaRPr kumimoji="1" lang="zh-CN" altLang="en-US"/>
            </a:p>
          </p:txBody>
        </p:sp>
        <p:sp>
          <p:nvSpPr>
            <p:cNvPr id="6" name="菱形 11"/>
            <p:cNvSpPr txBox="1"/>
            <p:nvPr/>
          </p:nvSpPr>
          <p:spPr>
            <a:xfrm>
              <a:off x="11105564" y="6199244"/>
              <a:ext cx="258637" cy="258637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Normal"/>
                  <a:ea typeface="Source Han Sans CN Normal"/>
                  <a:cs typeface="Source Han Sans CN Normal"/>
                </a:rPr>
                <a:t> </a:t>
              </a:r>
              <a:endParaRPr kumimoji="1" lang="zh-CN" altLang="en-US"/>
            </a:p>
          </p:txBody>
        </p:sp>
        <p:sp>
          <p:nvSpPr>
            <p:cNvPr id="7" name="菱形 12"/>
            <p:cNvSpPr txBox="1"/>
            <p:nvPr/>
          </p:nvSpPr>
          <p:spPr>
            <a:xfrm>
              <a:off x="11517440" y="6199244"/>
              <a:ext cx="258637" cy="258637"/>
            </a:xfrm>
            <a:prstGeom prst="diamond">
              <a:avLst/>
            </a:prstGeom>
            <a:solidFill>
              <a:schemeClr val="bg1">
                <a:alpha val="99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Normal"/>
                  <a:ea typeface="Source Han Sans CN Normal"/>
                  <a:cs typeface="Source Han Sans CN Normal"/>
                </a:rPr>
                <a:t> </a:t>
              </a: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28" name="圆角矩形 27"/>
          <p:cNvSpPr/>
          <p:nvPr/>
        </p:nvSpPr>
        <p:spPr>
          <a:xfrm>
            <a:off x="3547110" y="4420235"/>
            <a:ext cx="4998085" cy="1039495"/>
          </a:xfrm>
          <a:prstGeom prst="roundRect">
            <a:avLst/>
          </a:prstGeom>
          <a:gradFill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项目成员：</a:t>
            </a:r>
            <a:r>
              <a:rPr lang="en-US" altLang="zh-CN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Alive</a:t>
            </a:r>
            <a:r>
              <a:rPr lang="zh-CN" altLang="en-US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，鱼</a:t>
            </a:r>
            <a:r>
              <a:rPr lang="en-US" altLang="zh-CN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er</a:t>
            </a:r>
            <a:r>
              <a:rPr lang="zh-CN" altLang="en-US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，没有</a:t>
            </a:r>
            <a:r>
              <a:rPr lang="en-US" altLang="zh-CN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</a:t>
            </a:r>
            <a:r>
              <a:rPr lang="zh-CN" altLang="en-US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，南瓜，囚</a:t>
            </a:r>
            <a:endParaRPr lang="en-US" altLang="zh-CN" b="1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所在学习群：</a:t>
            </a:r>
            <a:r>
              <a:rPr lang="en-US" altLang="zh-CN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群</a:t>
            </a:r>
            <a:endParaRPr lang="zh-CN" altLang="en-US" b="1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595" y="2263140"/>
            <a:ext cx="11237595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48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kumimoji="1" lang="zh-CN" altLang="en-US" sz="4800" b="1" spc="3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六爻问卜</a:t>
            </a:r>
            <a:r>
              <a:rPr kumimoji="1" lang="en-US" altLang="zh-CN" sz="4800" b="1" spc="3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AI</a:t>
            </a:r>
            <a:r>
              <a:rPr kumimoji="1" lang="zh-CN" altLang="en-US" sz="4800" b="1" spc="3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应用</a:t>
            </a:r>
            <a:endParaRPr kumimoji="1" lang="zh-CN" altLang="en-US" sz="4800" b="1" spc="3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作品展示</a:t>
              </a:r>
              <a:endParaRPr lang="zh-CN" altLang="en-US" sz="2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07735" y="1099502"/>
            <a:ext cx="5080000" cy="489267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AI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模型：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基于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Deepseek API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的专业级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AI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解读。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四步解读法：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诊断现状：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提炼卦象对当前情况的描述。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深层分析：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结合卦辞、爻辞进行深入剖析。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具体建议：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提供明确的行动指引和注意事项。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追问引导：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提示用户可以进一步思考和追问的方向。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温柔人设：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AI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助手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小算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的解读风格温暖、专业、具有人文关怀。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" y="1099185"/>
            <a:ext cx="4048760" cy="53511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4600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3877945" y="2936875"/>
            <a:ext cx="4439285" cy="1088390"/>
            <a:chOff x="4625" y="4674"/>
            <a:chExt cx="6991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4616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应用</a:t>
              </a:r>
              <a:r>
                <a:rPr lang="zh-CN" altLang="en-US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价值</a:t>
              </a:r>
              <a:endParaRPr lang="zh-CN" altLang="en-US" sz="54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rot="0"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03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</a:rPr>
                <a:t>应用</a:t>
              </a: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</a:rPr>
                <a:t>价值</a:t>
              </a:r>
              <a:endParaRPr lang="zh-CN" altLang="en-US" sz="2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aphicFrame>
        <p:nvGraphicFramePr>
          <p:cNvPr id="9" name="表格 8"/>
          <p:cNvGraphicFramePr/>
          <p:nvPr/>
        </p:nvGraphicFramePr>
        <p:xfrm>
          <a:off x="1526540" y="1997075"/>
          <a:ext cx="853313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377"/>
                <a:gridCol w="2844376"/>
                <a:gridCol w="2844377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+mn-cs"/>
                          <a:sym typeface="+mn-ea"/>
                        </a:rPr>
                        <a:t>文化价值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+mn-cs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+mn-cs"/>
                          <a:sym typeface="+mn-ea"/>
                        </a:rPr>
                        <a:t>用户价值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+mn-cs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+mn-cs"/>
                          <a:sym typeface="+mn-ea"/>
                        </a:rPr>
                        <a:t>商业价值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+mn-cs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传承经典：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完整保留《周易》六十四卦体系和传统占卜算法，确保文化正统性。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决策参考：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为人生重要抉择提供严谨的思考维度，而非简单预测。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市场需求：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传统文化复兴，年轻用户对深度占卜类应用兴趣高涨。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文化普及：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让年轻一代以现代化、低门槛的方式接触并学习传统国学智慧。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自我反思：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占卜过程促进用户诚实面对内心，深入思考问题本质。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差异化定位：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区别于娱乐化占卜，强调文化深度和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AI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专业智能。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智慧传播：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将古老智慧转化为现代白话，实现知识的代际传递。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心理慰藉：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 AI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温柔的解读提供情感支持和积极鼓励。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变现潜力大：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会员订阅、深度解读、历史记录、定制咨询等增值服务。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76910" y="1199515"/>
            <a:ext cx="575754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</a:rPr>
              <a:t>3.1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传统文化的现代化传承与商业落地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9363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3196273" y="2936875"/>
            <a:ext cx="5813425" cy="1088390"/>
            <a:chOff x="4625" y="4674"/>
            <a:chExt cx="9155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6780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技术实现方案</a:t>
              </a:r>
              <a:endParaRPr lang="zh-CN" altLang="en-US" sz="54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rot="0"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04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</a:rPr>
                <a:t>技术</a:t>
              </a: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</a:rPr>
                <a:t>实现方案</a:t>
              </a:r>
              <a:endParaRPr lang="zh-CN" altLang="en-US" sz="2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aphicFrame>
        <p:nvGraphicFramePr>
          <p:cNvPr id="7" name="表格 6"/>
          <p:cNvGraphicFramePr/>
          <p:nvPr/>
        </p:nvGraphicFramePr>
        <p:xfrm>
          <a:off x="2651760" y="2771140"/>
          <a:ext cx="6367780" cy="181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376"/>
                <a:gridCol w="3523615"/>
              </a:tblGrid>
              <a:tr h="6305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前端技术栈</a:t>
                      </a:r>
                      <a:r>
                        <a:rPr lang="en-US" altLang="zh-CN" sz="240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 (SPA)</a:t>
                      </a:r>
                      <a:endParaRPr lang="en-US" altLang="zh-CN" sz="2400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+mn-cs"/>
                          <a:sym typeface="+mn-ea"/>
                        </a:rPr>
                        <a:t>后端与核心服务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+mn-cs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React 18 + TypeScript</a:t>
                      </a:r>
                      <a:endParaRPr lang="en-US" altLang="zh-CN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Node.js + Express + TypeScript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Vite</a:t>
                      </a:r>
                      <a:endParaRPr lang="en-US" altLang="zh-CN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Deepseek API</a:t>
                      </a:r>
                      <a:endParaRPr lang="en-US" altLang="zh-CN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Tailwind CSS</a:t>
                      </a:r>
                      <a:endParaRPr lang="en-US" altLang="zh-CN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Postgresql</a:t>
                      </a:r>
                      <a:endParaRPr lang="en-US" altLang="zh-CN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9363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3196273" y="2936875"/>
            <a:ext cx="5687060" cy="1088390"/>
            <a:chOff x="4625" y="4674"/>
            <a:chExt cx="8956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6581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Kiro</a:t>
              </a:r>
              <a:r>
                <a:rPr lang="zh-CN" altLang="en-US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协作</a:t>
              </a:r>
              <a:r>
                <a:rPr lang="zh-CN" altLang="en-US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方案</a:t>
              </a:r>
              <a:endParaRPr lang="zh-CN" altLang="en-US" sz="54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rot="0"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05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altLang="zh-CN" sz="2800" b="1" dirty="0">
                  <a:latin typeface="微软雅黑" panose="020B0503020204020204" charset="-122"/>
                  <a:ea typeface="微软雅黑" panose="020B0503020204020204" charset="-122"/>
                </a:rPr>
                <a:t>Kiro</a:t>
              </a: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协作</a:t>
              </a: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endParaRPr lang="zh-CN" altLang="en-US" sz="2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28345" y="1264603"/>
            <a:ext cx="5080000" cy="52197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Kiro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协作流程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85030" y="3745230"/>
            <a:ext cx="2176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spec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模式交互，构建项目清单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6145" y="3775710"/>
            <a:ext cx="1784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</a:rPr>
              <a:t>项目构思完善与改进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55075" y="3745230"/>
            <a:ext cx="1828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项目按清单框架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coding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6145" y="3407410"/>
            <a:ext cx="1091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</a:rPr>
              <a:t>Day1-2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85030" y="3376930"/>
            <a:ext cx="1091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</a:rPr>
              <a:t>Day3-4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55075" y="3376930"/>
            <a:ext cx="1091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</a:rPr>
              <a:t>Day5-10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3171190" y="3623310"/>
            <a:ext cx="923925" cy="69278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7151370" y="3623310"/>
            <a:ext cx="923925" cy="69278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altLang="zh-CN" sz="2800" b="1" dirty="0">
                  <a:latin typeface="微软雅黑" panose="020B0503020204020204" charset="-122"/>
                  <a:ea typeface="微软雅黑" panose="020B0503020204020204" charset="-122"/>
                </a:rPr>
                <a:t>Kiro</a:t>
              </a: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协作</a:t>
              </a: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endParaRPr lang="zh-CN" altLang="en-US" sz="2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28345" y="1264603"/>
            <a:ext cx="5080000" cy="52197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Kiro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诊断与修复实录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6485" y="3406775"/>
            <a:ext cx="183261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问题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7235" y="340677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诊断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28000" y="3406775"/>
            <a:ext cx="4064000" cy="781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解决方案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2919095" y="3365500"/>
            <a:ext cx="923925" cy="5632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6417945" y="3406775"/>
            <a:ext cx="923925" cy="5219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08345" y="4619625"/>
            <a:ext cx="45535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Tips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：每次改动最好需要让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Kiro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先思考修改所涉及代码，后列出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todolist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，每次要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git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做好记录，便于回滚和记录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altLang="zh-CN" sz="2800" b="1" dirty="0">
                  <a:latin typeface="微软雅黑" panose="020B0503020204020204" charset="-122"/>
                  <a:ea typeface="微软雅黑" panose="020B0503020204020204" charset="-122"/>
                </a:rPr>
                <a:t>Kiro</a:t>
              </a: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协作</a:t>
              </a: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endParaRPr lang="zh-CN" altLang="en-US" sz="2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1660" y="1561465"/>
            <a:ext cx="590169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Kiro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带来的效率与质量双重飞跃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853440" y="3009900"/>
          <a:ext cx="10485120" cy="0"/>
        </p:xfrm>
        <a:graphic>
          <a:graphicData uri="http://schemas.openxmlformats.org/drawingml/2006/table">
            <a:tbl>
              <a:tblPr/>
              <a:tblGrid>
                <a:gridCol w="5242560"/>
                <a:gridCol w="5242560"/>
              </a:tblGrid>
              <a:tr h="0">
                <a:tc>
                  <a:txBody>
                    <a:bodyPr/>
                    <a:p>
                      <a:r>
                        <a:rPr lang="zh-CN" altLang="en-US" sz="2800" b="1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效率提升 </a:t>
                      </a:r>
                      <a:endParaRPr lang="zh-CN" altLang="en-US" sz="2800" b="1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2800" b="1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质量保证</a:t>
                      </a:r>
                      <a:endParaRPr lang="zh-CN" altLang="en-US" sz="2800" b="1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代码生成速度提升：</a:t>
                      </a:r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80%</a:t>
                      </a:r>
                      <a:endParaRPr lang="en-US" altLang="zh-CN" sz="24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TypeScript </a:t>
                      </a:r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覆盖率：</a:t>
                      </a:r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100%</a:t>
                      </a:r>
                      <a:endParaRPr lang="en-US" altLang="zh-CN" sz="24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Bug </a:t>
                      </a:r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定位时间减少：</a:t>
                      </a:r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70%</a:t>
                      </a:r>
                      <a:endParaRPr lang="en-US" altLang="zh-CN" sz="24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组件复用率：</a:t>
                      </a:r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85%</a:t>
                      </a:r>
                      <a:endParaRPr lang="en-US" altLang="zh-CN" sz="24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UI </a:t>
                      </a:r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迭代周期缩短：</a:t>
                      </a:r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60%</a:t>
                      </a:r>
                      <a:endParaRPr lang="en-US" altLang="zh-CN" sz="24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</a:rPr>
                        <a:t>视觉一致性：高度统一</a:t>
                      </a:r>
                      <a:endParaRPr lang="zh-CN" altLang="en-US" sz="24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总开发时间：</a:t>
                      </a:r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15</a:t>
                      </a:r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天（实现全栈、多功能、高美学应用）</a:t>
                      </a:r>
                      <a:endParaRPr lang="zh-CN" altLang="en-US" sz="24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性能指标： 页面加载 </a:t>
                      </a:r>
                      <a:r>
                        <a:rPr lang="en-US" altLang="zh-CN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&lt;2</a:t>
                      </a:r>
                      <a:r>
                        <a:rPr lang="zh-CN" altLang="en-US" sz="24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秒</a:t>
                      </a:r>
                      <a:endParaRPr lang="en-US" altLang="zh-CN" sz="24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9363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3882708" y="2936875"/>
            <a:ext cx="4439285" cy="1088390"/>
            <a:chOff x="4625" y="4674"/>
            <a:chExt cx="6991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4616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团队</a:t>
              </a:r>
              <a:r>
                <a:rPr lang="zh-CN" altLang="en-US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介绍</a:t>
              </a:r>
              <a:endParaRPr lang="zh-CN" altLang="en-US" sz="54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rot="0"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06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20" name="组合 19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1" name="图片 20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3" name="直接连接符 22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4" name="图片 23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>
            <a:off x="4290060" y="1029335"/>
            <a:ext cx="3611880" cy="1235710"/>
            <a:chOff x="605" y="2489"/>
            <a:chExt cx="5688" cy="1946"/>
          </a:xfrm>
        </p:grpSpPr>
        <p:sp>
          <p:nvSpPr>
            <p:cNvPr id="25" name="矩形 24"/>
            <p:cNvSpPr/>
            <p:nvPr/>
          </p:nvSpPr>
          <p:spPr>
            <a:xfrm>
              <a:off x="605" y="3594"/>
              <a:ext cx="5688" cy="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CONTENTS</a:t>
              </a:r>
              <a:endParaRPr lang="en-US" altLang="zh-CN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05" y="2489"/>
              <a:ext cx="5688" cy="110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0078FF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目 录</a:t>
              </a:r>
              <a:endParaRPr kumimoji="1"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63295" y="4486910"/>
            <a:ext cx="10323195" cy="555625"/>
            <a:chOff x="1517" y="7066"/>
            <a:chExt cx="16257" cy="875"/>
          </a:xfrm>
        </p:grpSpPr>
        <p:grpSp>
          <p:nvGrpSpPr>
            <p:cNvPr id="57" name="组合 56"/>
            <p:cNvGrpSpPr/>
            <p:nvPr/>
          </p:nvGrpSpPr>
          <p:grpSpPr>
            <a:xfrm>
              <a:off x="7691" y="7119"/>
              <a:ext cx="4808" cy="822"/>
              <a:chOff x="9733" y="5908"/>
              <a:chExt cx="4808" cy="822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0739" y="5908"/>
                <a:ext cx="380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Kiro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协作方案</a:t>
                </a:r>
                <a:endPara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9733" y="5910"/>
                <a:ext cx="959" cy="817"/>
                <a:chOff x="5144929" y="1400539"/>
                <a:chExt cx="608788" cy="519427"/>
              </a:xfrm>
            </p:grpSpPr>
            <p:sp>
              <p:nvSpPr>
                <p:cNvPr id="39" name="圆角矩形 38"/>
                <p:cNvSpPr/>
                <p:nvPr/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5144929" y="1429785"/>
                  <a:ext cx="608788" cy="460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rPr>
                    <a:t>05</a:t>
                  </a:r>
                  <a:endParaRPr lang="en-US" altLang="zh-CN" sz="2400" b="1" spc="-150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1517" y="7114"/>
              <a:ext cx="4808" cy="822"/>
              <a:chOff x="9733" y="4486"/>
              <a:chExt cx="4808" cy="822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0739" y="4486"/>
                <a:ext cx="380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技术实现方案</a:t>
                </a:r>
                <a:endPara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9733" y="4488"/>
                <a:ext cx="959" cy="818"/>
                <a:chOff x="5144929" y="1400539"/>
                <a:chExt cx="608788" cy="519427"/>
              </a:xfrm>
            </p:grpSpPr>
            <p:sp>
              <p:nvSpPr>
                <p:cNvPr id="43" name="圆角矩形 42"/>
                <p:cNvSpPr/>
                <p:nvPr/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5144929" y="1430065"/>
                  <a:ext cx="60878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rPr>
                    <a:t>04</a:t>
                  </a:r>
                  <a:endParaRPr lang="en-US" altLang="zh-CN" sz="2400" b="1" spc="-150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</p:grpSp>
        </p:grpSp>
        <p:grpSp>
          <p:nvGrpSpPr>
            <p:cNvPr id="58" name="组合 57"/>
            <p:cNvGrpSpPr/>
            <p:nvPr/>
          </p:nvGrpSpPr>
          <p:grpSpPr>
            <a:xfrm>
              <a:off x="14072" y="7066"/>
              <a:ext cx="3703" cy="822"/>
              <a:chOff x="9733" y="7279"/>
              <a:chExt cx="3703" cy="822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9733" y="7281"/>
                <a:ext cx="959" cy="818"/>
                <a:chOff x="5144929" y="1400539"/>
                <a:chExt cx="608788" cy="519427"/>
              </a:xfrm>
            </p:grpSpPr>
            <p:sp>
              <p:nvSpPr>
                <p:cNvPr id="41" name="圆角矩形 40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5144929" y="1430065"/>
                  <a:ext cx="60878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rPr>
                    <a:t>06</a:t>
                  </a:r>
                  <a:endParaRPr lang="en-US" altLang="zh-CN" sz="2400" b="1" spc="-150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</p:grpSp>
          <p:sp>
            <p:nvSpPr>
              <p:cNvPr id="49" name="文本框 4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739" y="7279"/>
                <a:ext cx="269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  <a:cs typeface="阿里巴巴普惠体 B" panose="00020600040101010101" pitchFamily="18" charset="-122"/>
                  </a:rPr>
                  <a:t>团队介绍</a:t>
                </a:r>
                <a:endPara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阿里巴巴普惠体 B" panose="00020600040101010101" pitchFamily="18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955160" y="2875915"/>
            <a:ext cx="10322440" cy="553085"/>
            <a:chOff x="1517" y="3664"/>
            <a:chExt cx="16256" cy="871"/>
          </a:xfrm>
        </p:grpSpPr>
        <p:grpSp>
          <p:nvGrpSpPr>
            <p:cNvPr id="52" name="组合 51"/>
            <p:cNvGrpSpPr/>
            <p:nvPr/>
          </p:nvGrpSpPr>
          <p:grpSpPr>
            <a:xfrm>
              <a:off x="1517" y="3713"/>
              <a:ext cx="3900" cy="822"/>
              <a:chOff x="5417" y="4550"/>
              <a:chExt cx="3900" cy="82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6423" y="4550"/>
                <a:ext cx="2894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  <a:cs typeface="阿里巴巴普惠体 B" panose="00020600040101010101" pitchFamily="18" charset="-122"/>
                  </a:rPr>
                  <a:t>项目背景</a:t>
                </a:r>
                <a:endPara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阿里巴巴普惠体 B" panose="00020600040101010101" pitchFamily="18" charset="-122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5417" y="4552"/>
                <a:ext cx="959" cy="818"/>
                <a:chOff x="5144929" y="1400539"/>
                <a:chExt cx="608788" cy="519427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5144929" y="1429420"/>
                  <a:ext cx="6087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rPr>
                    <a:t>01</a:t>
                  </a:r>
                  <a:endParaRPr lang="en-US" altLang="zh-CN" sz="2400" b="1" spc="-150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7691" y="3664"/>
              <a:ext cx="4107" cy="822"/>
              <a:chOff x="5417" y="5910"/>
              <a:chExt cx="4108" cy="822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423" y="5910"/>
                <a:ext cx="310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  <a:cs typeface="阿里巴巴普惠体 B" panose="00020600040101010101" pitchFamily="18" charset="-122"/>
                  </a:rPr>
                  <a:t>作品展示</a:t>
                </a:r>
                <a:endPara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阿里巴巴普惠体 B" panose="00020600040101010101" pitchFamily="18" charset="-122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5417" y="5913"/>
                <a:ext cx="959" cy="817"/>
                <a:chOff x="5144929" y="1400539"/>
                <a:chExt cx="608788" cy="519427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5144929" y="1429420"/>
                  <a:ext cx="6087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rPr>
                    <a:t>02</a:t>
                  </a:r>
                  <a:endParaRPr lang="en-US" altLang="zh-CN" sz="2400" b="1" spc="-150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14072" y="3671"/>
              <a:ext cx="3701" cy="822"/>
              <a:chOff x="5417" y="7270"/>
              <a:chExt cx="3702" cy="822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5417" y="7273"/>
                <a:ext cx="959" cy="817"/>
                <a:chOff x="5144929" y="1400539"/>
                <a:chExt cx="608788" cy="519427"/>
              </a:xfrm>
            </p:grpSpPr>
            <p:sp>
              <p:nvSpPr>
                <p:cNvPr id="47" name="圆角矩形 46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  <p:sp>
              <p:nvSpPr>
                <p:cNvPr id="48" name="文本框 47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5144929" y="1430065"/>
                  <a:ext cx="60878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rPr>
                    <a:t>03</a:t>
                  </a:r>
                  <a:endParaRPr lang="en-US" altLang="zh-CN" sz="2400" b="1" spc="-150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endParaRPr>
                </a:p>
              </p:txBody>
            </p:sp>
          </p:grpSp>
          <p:sp>
            <p:nvSpPr>
              <p:cNvPr id="50" name="文本框 4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423" y="7270"/>
                <a:ext cx="26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  <a:cs typeface="微软雅黑" panose="020B0503020204020204" charset="-122"/>
                  </a:rPr>
                  <a:t>应用价值</a:t>
                </a:r>
                <a:endPara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</a:rPr>
                <a:t>团队</a:t>
              </a: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</a:rPr>
                <a:t>介绍</a:t>
              </a:r>
              <a:endParaRPr lang="zh-CN" altLang="en-US" sz="2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81660" y="3168650"/>
            <a:ext cx="844232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Alive </a:t>
            </a:r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，鱼</a:t>
            </a:r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er</a:t>
            </a:r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，没有</a:t>
            </a:r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id,  </a:t>
            </a:r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南瓜， 囚</a:t>
            </a:r>
            <a:endParaRPr lang="zh-CN" altLang="en-US" sz="4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7505" y="2737485"/>
            <a:ext cx="13220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感谢每一位成员的贡献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550" y="2353310"/>
            <a:ext cx="2141220" cy="21513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781550" y="4304348"/>
            <a:ext cx="5080000" cy="52197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感谢聆听 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7480" y="2921635"/>
            <a:ext cx="979868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科技为人文赋能，</a:t>
            </a:r>
            <a:r>
              <a:rPr lang="en-US" altLang="zh-CN" sz="4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AI</a:t>
            </a:r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让智慧传承。</a:t>
            </a:r>
            <a:endParaRPr lang="zh-CN" altLang="en-US" sz="4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/>
          <p:cNvSpPr txBox="1"/>
          <p:nvPr/>
        </p:nvSpPr>
        <p:spPr>
          <a:xfrm>
            <a:off x="1854989" y="2542449"/>
            <a:ext cx="8482313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20000"/>
              </a:lnSpc>
              <a:defRPr/>
            </a:pPr>
            <a:r>
              <a:rPr lang="zh-CN" altLang="en-US" sz="9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Source Han Sans CN Heavy" panose="020B0A00000000000000" charset="-122"/>
              </a:rPr>
              <a:t>欢迎持续关注</a:t>
            </a:r>
            <a:endParaRPr lang="zh-CN" altLang="en-US" sz="9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Source Han Sans CN Heavy" panose="020B0A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2514600" y="2480310"/>
            <a:ext cx="7168515" cy="2002155"/>
            <a:chOff x="3967" y="3955"/>
            <a:chExt cx="11289" cy="3153"/>
          </a:xfrm>
        </p:grpSpPr>
        <p:sp>
          <p:nvSpPr>
            <p:cNvPr id="10" name="圆角矩形 9"/>
            <p:cNvSpPr/>
            <p:nvPr/>
          </p:nvSpPr>
          <p:spPr>
            <a:xfrm>
              <a:off x="3967" y="3955"/>
              <a:ext cx="11281" cy="3153"/>
            </a:xfrm>
            <a:prstGeom prst="roundRect">
              <a:avLst>
                <a:gd name="adj" fmla="val 12814"/>
              </a:avLst>
            </a:prstGeom>
            <a:solidFill>
              <a:schemeClr val="accent1">
                <a:lumMod val="20000"/>
                <a:lumOff val="80000"/>
                <a:alpha val="76000"/>
              </a:schemeClr>
            </a:solidFill>
            <a:ln>
              <a:noFill/>
            </a:ln>
            <a:effectLst>
              <a:outerShdw blurRad="571271" dist="50800" dir="5400000" sx="100004" sy="100004" algn="ctr" rotWithShape="0">
                <a:srgbClr val="2F5597">
                  <a:alpha val="4097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975" y="6848"/>
              <a:ext cx="11281" cy="21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114" y="4674"/>
              <a:ext cx="6991" cy="1714"/>
              <a:chOff x="4625" y="4674"/>
              <a:chExt cx="6991" cy="1714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7000" y="4674"/>
                <a:ext cx="4616" cy="171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5400" b="1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项目背景</a:t>
                </a:r>
                <a:endParaRPr lang="zh-CN" altLang="en-US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 rot="0">
                <a:off x="4625" y="4695"/>
                <a:ext cx="2132" cy="1672"/>
                <a:chOff x="5144929" y="1436051"/>
                <a:chExt cx="414027" cy="324754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>
                  <a:off x="5144929" y="1436051"/>
                  <a:ext cx="333491" cy="324754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latin typeface="Source Han Sans SC" panose="020B0300000000000000" pitchFamily="34" charset="-128"/>
                    <a:ea typeface="Source Han Sans SC" panose="020B0300000000000000" pitchFamily="34" charset="-128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5155549" y="1457224"/>
                  <a:ext cx="403407" cy="2824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b="1" spc="-150" dirty="0">
                      <a:latin typeface="Source Han Sans SC Heavy" panose="020B0300000000000000" pitchFamily="34" charset="-128"/>
                      <a:ea typeface="Source Han Sans SC Heavy" panose="020B0300000000000000" pitchFamily="34" charset="-128"/>
                    </a:rPr>
                    <a:t>01</a:t>
                  </a:r>
                  <a:endParaRPr lang="zh-CN" altLang="en-US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3720"/>
            <a:chOff x="-633" y="484"/>
            <a:chExt cx="6218" cy="872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项目</a:t>
              </a: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背景</a:t>
              </a:r>
              <a:endParaRPr lang="zh-CN" altLang="en-US" sz="2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71550" y="1080135"/>
            <a:ext cx="7116445" cy="57531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1.1 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融合古老智慧，解决现代人的决策迷茫</a:t>
            </a:r>
            <a:r>
              <a:rPr lang="zh-CN" altLang="en-US" sz="1100"/>
              <a:t> 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3276600" y="2065655"/>
          <a:ext cx="853313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243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+mn-cs"/>
                          <a:sym typeface="+mn-ea"/>
                        </a:rPr>
                        <a:t>古老智慧的传承</a:t>
                      </a:r>
                      <a:endParaRPr lang="zh-CN" altLang="en-US" sz="2000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+mn-cs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+mn-cs"/>
                          <a:sym typeface="+mn-ea"/>
                        </a:rPr>
                        <a:t>现代社会的痛点</a:t>
                      </a:r>
                      <a:endParaRPr lang="zh-CN" altLang="en-US" sz="2000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+mn-cs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中华文化瑰宝： 六爻占卜源自《周易》，具有数千年历史和严谨的逻辑体系。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知识门槛高： 传统占卜需要专业知识，普通人难以理解卦象深层含义。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  <a:p>
                      <a:pPr>
                        <a:buNone/>
                      </a:pP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人生抉择的指引： 古人通过占卜寻求对未来的启示和内在的反思。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信息过载迷茫： 现代人在事业、情感等重要抉择面前，急需一种既传承传统又易于理解的指引方式。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我们的使命： 以科技为桥，将传统文化智慧带给年轻一代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市场空白： 缺乏真正融合“正宗算法”与“温柔专业AI解读”的文化应用。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1" name="图片 10" descr="Snipaste_2025-11-20_16-33-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" y="2664460"/>
            <a:ext cx="2567940" cy="2381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3720"/>
            <a:chOff x="-633" y="484"/>
            <a:chExt cx="6218" cy="872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项目</a:t>
              </a: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背景</a:t>
              </a:r>
              <a:endParaRPr lang="zh-CN" altLang="en-US" sz="2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71550" y="1080135"/>
            <a:ext cx="759142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1.2 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核心理念：温柔陪伴与禅意美学的数字新生</a:t>
            </a:r>
            <a:r>
              <a:rPr lang="zh-CN" altLang="en-US" sz="1100"/>
              <a:t> 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3422015" y="2328545"/>
          <a:ext cx="83312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63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设计哲学：</a:t>
                      </a:r>
                      <a:endParaRPr lang="zh-CN" altLang="en-US" sz="2000" b="1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目标用户：</a:t>
                      </a:r>
                      <a:endParaRPr lang="zh-CN" altLang="en-US" sz="2000" b="1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"</a:t>
                      </a:r>
                      <a:r>
                        <a:rPr lang="zh-CN" altLang="en-US" sz="2000" b="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诚心所至，卦象自明</a:t>
                      </a:r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"</a:t>
                      </a:r>
                      <a:r>
                        <a:rPr lang="zh-CN" altLang="en-US" sz="2000" b="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：</a:t>
                      </a:r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 </a:t>
                      </a:r>
                      <a:r>
                        <a:rPr lang="zh-CN" altLang="en-US" sz="2000" b="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强调用户占卜时的真诚与专注。</a:t>
                      </a:r>
                      <a:endParaRPr lang="zh-CN" altLang="en-US" sz="2000" b="0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寻求指引的现代人：</a:t>
                      </a:r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 </a:t>
                      </a:r>
                      <a:r>
                        <a:rPr lang="zh-CN" altLang="en-US" sz="2000" b="0" kern="12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在事业、感情、财运等方面需要参考建议的用户。</a:t>
                      </a:r>
                      <a:endParaRPr lang="zh-CN" altLang="en-US" sz="2000" b="0" kern="12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禅意美学：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采用宣纸白、松烟黑、朱砂红等传统色系，打造宁静、优雅的沉浸体验。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传统文化爱好者：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对《周易》、国学、命理感兴趣的年轻用户。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现代化交互：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  <a:sym typeface="+mn-ea"/>
                        </a:rPr>
                        <a:t>流畅的动画、响应式布局，让古老智慧拥有现代的表达方式。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自我成长者：</a:t>
                      </a:r>
                      <a:r>
                        <a:rPr lang="en-US" altLang="zh-CN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 </a:t>
                      </a:r>
                      <a:r>
                        <a:rPr lang="zh-CN" altLang="en-US" sz="2000" kern="12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希望通过传统智慧进行自我反思、提升认知深度的用户。</a:t>
                      </a:r>
                      <a:endParaRPr lang="zh-CN" altLang="en-US" sz="2000" kern="12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7" name="图片 6" descr="Snipaste_2025-11-20_16-37-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2328545"/>
            <a:ext cx="1729740" cy="2672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4600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3624898" y="2936875"/>
            <a:ext cx="4439285" cy="1088390"/>
            <a:chOff x="4625" y="4674"/>
            <a:chExt cx="6991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4616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作品展示</a:t>
              </a:r>
              <a:endParaRPr lang="zh-CN" altLang="en-US" sz="54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rot="0"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02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</a:rPr>
                <a:t>作品展示</a:t>
              </a:r>
              <a:endParaRPr lang="zh-CN" altLang="en-US" sz="2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20" y="1009650"/>
            <a:ext cx="3512820" cy="5450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02275" y="2915920"/>
            <a:ext cx="5412105" cy="2153285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r>
              <a: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主页</a:t>
            </a:r>
            <a:r>
              <a: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设计：</a:t>
            </a:r>
            <a:endParaRPr lang="zh-CN" altLang="en-US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传统与现代融合： 经典太极八卦图标，配以简洁的现代排版。</a:t>
            </a:r>
            <a:endParaRPr lang="zh-CN" altLang="en-US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每日宜忌速览： 贴心的日常指引（幸运数字、幸运色、运势指引）。</a:t>
            </a:r>
            <a:endParaRPr lang="zh-CN" altLang="en-US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/>
              <a:buChar char="•"/>
            </a:pPr>
            <a:endParaRPr lang="zh-CN" altLang="en-US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</a:rPr>
                <a:t>作品展示</a:t>
              </a:r>
              <a:endParaRPr lang="zh-CN" altLang="en-US" sz="2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" y="1125855"/>
            <a:ext cx="3502660" cy="51739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71130" y="1743075"/>
            <a:ext cx="3979545" cy="41541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占卜流程一：专业的“择其所问”引导 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AutoNum type="arabicPeriod"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择其所问：提供事业、感情、财运等六大分类，帮助用户聚焦问题。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AutoNum type="arabicPeriod"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定其法门：选择占卜方法（六爻占卜）（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可扩展）。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AutoNum type="arabicPeriod"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诚述所求：详细输入问题，配有智能输入建议，确保提问的“诚心”和清晰度。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/>
              <a:buChar char="•"/>
            </a:pP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735" y="1125855"/>
            <a:ext cx="3713480" cy="5140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3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</a:rPr>
                <a:t>作品展示</a:t>
              </a:r>
              <a:endParaRPr lang="zh-CN" altLang="en-US" sz="2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9450"/>
            <a:ext cx="3742690" cy="3529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80" y="1976120"/>
            <a:ext cx="3803015" cy="35026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17485" y="1733550"/>
            <a:ext cx="4375150" cy="176403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占卜流程二：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真实的掷币动画： 模拟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3D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翻转、抛物线轨迹，营造真实的“起卦”仪式感。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六爻逐步生成： 动态展示铜钱结果如何转化为阴爻、阳爻、动爻。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清晰展示“本卦”（如地天泰）和“变卦”（如未济卦），以及动爻（如：动爻：第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爻）。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5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7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3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0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1864</Words>
  <Application>WPS 演示</Application>
  <PresentationFormat>宽屏</PresentationFormat>
  <Paragraphs>246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21</vt:i4>
      </vt:variant>
      <vt:variant>
        <vt:lpstr>幻灯片标题</vt:lpstr>
      </vt:variant>
      <vt:variant>
        <vt:i4>22</vt:i4>
      </vt:variant>
    </vt:vector>
  </HeadingPairs>
  <TitlesOfParts>
    <vt:vector size="68" baseType="lpstr">
      <vt:lpstr>Arial</vt:lpstr>
      <vt:lpstr>宋体</vt:lpstr>
      <vt:lpstr>Wingdings</vt:lpstr>
      <vt:lpstr>Source Han Sans CN Normal</vt:lpstr>
      <vt:lpstr>Segoe Print</vt:lpstr>
      <vt:lpstr>Source Han Sans SC Heavy</vt:lpstr>
      <vt:lpstr>微软雅黑</vt:lpstr>
      <vt:lpstr>Source Han Sans SC Heavy</vt:lpstr>
      <vt:lpstr>Source Han Sans SC</vt:lpstr>
      <vt:lpstr>阿里巴巴普惠体 B</vt:lpstr>
      <vt:lpstr>Arial Bold</vt:lpstr>
      <vt:lpstr>Source Han Sans CN Heavy</vt:lpstr>
      <vt:lpstr>等线</vt:lpstr>
      <vt:lpstr>Arial Unicode MS</vt:lpstr>
      <vt:lpstr>Calibri</vt:lpstr>
      <vt:lpstr>等线 Light</vt:lpstr>
      <vt:lpstr>仿宋</vt:lpstr>
      <vt:lpstr>华文仿宋</vt:lpstr>
      <vt:lpstr>华文楷体</vt:lpstr>
      <vt:lpstr>华文彩云</vt:lpstr>
      <vt:lpstr>Arial</vt:lpstr>
      <vt:lpstr>华文中宋</vt:lpstr>
      <vt:lpstr>华文新魏</vt:lpstr>
      <vt:lpstr>华文宋体</vt:lpstr>
      <vt:lpstr>华文琥珀</vt:lpstr>
      <vt:lpstr>Office 主题​​</vt:lpstr>
      <vt:lpstr>2_Office 主题​​</vt:lpstr>
      <vt:lpstr>1_Office 主题​​</vt:lpstr>
      <vt:lpstr>10_Office 主题​​</vt:lpstr>
      <vt:lpstr>6_Office 主题​​</vt:lpstr>
      <vt:lpstr>7_Office 主题​​</vt:lpstr>
      <vt:lpstr>4_Office 主题​​</vt:lpstr>
      <vt:lpstr>4_Office 主题​​</vt:lpstr>
      <vt:lpstr>8_Office 主题​​</vt:lpstr>
      <vt:lpstr>4_Office 主题​​</vt:lpstr>
      <vt:lpstr>9_Office 主题​​</vt:lpstr>
      <vt:lpstr>4_Office 主题​​</vt:lpstr>
      <vt:lpstr>11_Office 主题​​</vt:lpstr>
      <vt:lpstr>12_Office 主题​​</vt:lpstr>
      <vt:lpstr>5_Office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WHQAQ</cp:lastModifiedBy>
  <cp:revision>101</cp:revision>
  <dcterms:created xsi:type="dcterms:W3CDTF">2025-11-10T11:19:00Z</dcterms:created>
  <dcterms:modified xsi:type="dcterms:W3CDTF">2025-11-20T09:04:58Z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F435F371CA914CB452C8C368EB112DCF_43</vt:lpwstr>
  </property>
  <property fmtid="{D5CDD505-2E9C-101B-9397-08002B2CF9AE}" pid="3" name="KSOProductBuildVer">
    <vt:lpwstr>2052-12.1.0.19302</vt:lpwstr>
  </property>
</Properties>
</file>